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3" r:id="rId20"/>
    <p:sldId id="281"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61558" autoAdjust="0"/>
  </p:normalViewPr>
  <p:slideViewPr>
    <p:cSldViewPr snapToGrid="0" snapToObjects="1">
      <p:cViewPr varScale="1">
        <p:scale>
          <a:sx n="52" d="100"/>
          <a:sy n="52" d="100"/>
        </p:scale>
        <p:origin x="1906" y="5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a:t>
            </a:r>
            <a:endParaRPr lang="en-US" dirty="0"/>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will produce a list of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previous two steps don’t produce a match, we expand the search terms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style transfer to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we </a:t>
            </a:r>
            <a:r>
              <a:rPr lang="en-US" sz="1200" b="0" i="0" u="none" strike="noStrike" kern="1200">
                <a:solidFill>
                  <a:schemeClr val="tx1"/>
                </a:solidFill>
                <a:effectLst/>
                <a:latin typeface="+mn-lt"/>
                <a:ea typeface="+mn-ea"/>
                <a:cs typeface="+mn-cs"/>
              </a:rPr>
              <a:t>focus only on </a:t>
            </a:r>
            <a:r>
              <a:rPr lang="en-US" sz="1200" b="0" i="0" u="none" strike="noStrike" kern="1200" dirty="0">
                <a:solidFill>
                  <a:schemeClr val="tx1"/>
                </a:solidFill>
                <a:effectLst/>
                <a:latin typeface="+mn-lt"/>
                <a:ea typeface="+mn-ea"/>
                <a:cs typeface="+mn-cs"/>
              </a:rPr>
              <a:t>pictorial </a:t>
            </a:r>
            <a:r>
              <a:rPr lang="en-US" sz="1200" b="0" i="0" u="none" strike="noStrike" kern="1200">
                <a:solidFill>
                  <a:schemeClr val="tx1"/>
                </a:solidFill>
                <a:effectLst/>
                <a:latin typeface="+mn-lt"/>
                <a:ea typeface="+mn-ea"/>
                <a:cs typeface="+mn-cs"/>
              </a:rPr>
              <a:t>marks based </a:t>
            </a:r>
            <a:r>
              <a:rPr lang="en-US" sz="1200" b="0" i="0" u="none" strike="noStrike" kern="1200" dirty="0">
                <a:solidFill>
                  <a:schemeClr val="tx1"/>
                </a:solidFill>
                <a:effectLst/>
                <a:latin typeface="+mn-lt"/>
                <a:ea typeface="+mn-ea"/>
                <a:cs typeface="+mn-cs"/>
              </a:rPr>
              <a:t>on literal and </a:t>
            </a:r>
            <a:r>
              <a:rPr lang="en-US" sz="1200" b="0" i="0" u="none" strike="noStrike" kern="1200">
                <a:solidFill>
                  <a:schemeClr val="tx1"/>
                </a:solidFill>
                <a:effectLst/>
                <a:latin typeface="+mn-lt"/>
                <a:ea typeface="+mn-ea"/>
                <a:cs typeface="+mn-cs"/>
              </a:rPr>
              <a:t>recognizable images </a:t>
            </a:r>
            <a:r>
              <a:rPr lang="en-US" sz="1200" b="0" i="0" u="none" strike="noStrike" kern="1200" dirty="0">
                <a:solidFill>
                  <a:schemeClr val="tx1"/>
                </a:solidFill>
                <a:effectLst/>
                <a:latin typeface="+mn-lt"/>
                <a:ea typeface="+mn-ea"/>
                <a:cs typeface="+mn-cs"/>
              </a:rPr>
              <a:t>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limited our typeface selection and ask the user to select some parameters,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prerendered images of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which contains over 12,000 models with 270 labeled categories.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model contains additional labels and metadata which we use to match the noun input the user, along with synonym expansion.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 when generating a logo. </a:t>
            </a:r>
          </a:p>
          <a:p>
            <a:pPr rtl="0"/>
            <a:r>
              <a:rPr lang="en-US" sz="1200" b="0" i="0" u="none" strike="noStrike" kern="1200" dirty="0">
                <a:solidFill>
                  <a:schemeClr val="tx1"/>
                </a:solidFill>
                <a:effectLst/>
                <a:latin typeface="+mn-lt"/>
                <a:ea typeface="+mn-ea"/>
                <a:cs typeface="+mn-cs"/>
              </a:rPr>
              <a:t>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a:t>
            </a:r>
          </a:p>
          <a:p>
            <a:pPr rtl="0"/>
            <a:r>
              <a:rPr lang="en-US" sz="1800" b="0" i="0" u="none" strike="noStrike" dirty="0">
                <a:solidFill>
                  <a:srgbClr val="000000"/>
                </a:solidFill>
                <a:effectLst/>
                <a:latin typeface="Arial" panose="020B0604020202020204" pitchFamily="34" charset="0"/>
              </a:rPr>
              <a:t>In addition, some images were scraped from google to add extra styles not found in the dataset,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using the WordNet dataset.</a:t>
            </a:r>
          </a:p>
          <a:p>
            <a:pPr rtl="0"/>
            <a:r>
              <a:rPr lang="en-US" sz="1800" b="0" i="0" u="none" strike="noStrike" dirty="0">
                <a:solidFill>
                  <a:srgbClr val="000000"/>
                </a:solidFill>
                <a:effectLst/>
                <a:latin typeface="Arial" panose="020B0604020202020204" pitchFamily="34" charset="0"/>
              </a:rPr>
              <a:t>This is to expand the search when both terms do not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To apply the style onto the image, we used the algorithm for </a:t>
            </a:r>
            <a:r>
              <a:rPr lang="en-US" b="0" i="1" dirty="0">
                <a:solidFill>
                  <a:srgbClr val="1D1C1D"/>
                </a:solidFill>
                <a:effectLst/>
                <a:latin typeface="Slack-Lato"/>
              </a:rPr>
              <a:t>Constrained Neural Style Transfer for Decorated Logo Generation, w</a:t>
            </a:r>
            <a:r>
              <a:rPr lang="en-US" b="0" i="0" dirty="0">
                <a:solidFill>
                  <a:srgbClr val="1D1C1D"/>
                </a:solidFill>
                <a:effectLst/>
                <a:latin typeface="Slack-Lato"/>
              </a:rPr>
              <a:t>hich uses Convolutional Neural Networks to separate content and style representations from source images and combine them. This particular algorithm separates the content from the background, localizing the style transfer.</a:t>
            </a:r>
          </a:p>
          <a:p>
            <a:pPr rtl="0"/>
            <a:endParaRPr lang="en-US" dirty="0"/>
          </a:p>
          <a:p>
            <a:pPr rtl="0"/>
            <a:r>
              <a:rPr lang="en-US" b="0" i="0" dirty="0">
                <a:solidFill>
                  <a:srgbClr val="1D1C1D"/>
                </a:solidFill>
                <a:effectLst/>
                <a:latin typeface="Slack-Lato"/>
              </a:rPr>
              <a:t>The authors provided pre-trained model weights, so we were able to use the algorithm almost out of the box, with minor edits to account for Python and </a:t>
            </a:r>
            <a:r>
              <a:rPr lang="en-US" b="0" i="0" dirty="0" err="1">
                <a:solidFill>
                  <a:srgbClr val="1D1C1D"/>
                </a:solidFill>
                <a:effectLst/>
                <a:latin typeface="Slack-Lato"/>
              </a:rPr>
              <a:t>Tensorflow</a:t>
            </a:r>
            <a:r>
              <a:rPr lang="en-US" b="0" i="0" dirty="0">
                <a:solidFill>
                  <a:srgbClr val="1D1C1D"/>
                </a:solidFill>
                <a:effectLst/>
                <a:latin typeface="Slack-Lato"/>
              </a:rPr>
              <a:t> versions and to compensate for limited GPU compatibility.</a:t>
            </a:r>
            <a:br>
              <a:rPr lang="en-US" dirty="0"/>
            </a:br>
            <a:endParaRPr lang="en-US" dirty="0"/>
          </a:p>
          <a:p>
            <a:pPr rtl="0"/>
            <a:r>
              <a:rPr lang="en-US" b="0" i="0" dirty="0">
                <a:solidFill>
                  <a:srgbClr val="1D1C1D"/>
                </a:solidFill>
                <a:effectLst/>
                <a:latin typeface="Slack-Lato"/>
              </a:rPr>
              <a:t>We did some additional minor modifications to fit the algorithm into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We created a script that combines an image with text to produce the logo. To simplify the prototype, we limited the layout to an image at the top and the text at the bottom. The user may choose the horizontal alignment, and a limited number of parameters to customize the type such as color and a reduced set of fonts. We used pillow, a fork of PIL, to load the image, render the text, and compose them together</a:t>
            </a:r>
          </a:p>
          <a:p>
            <a:pPr rtl="0"/>
            <a:br>
              <a:rPr lang="en-US" dirty="0"/>
            </a:br>
            <a:r>
              <a:rPr lang="en-US" b="0" i="0" dirty="0">
                <a:solidFill>
                  <a:srgbClr val="1D1C1D"/>
                </a:solidFill>
                <a:effectLst/>
                <a:latin typeface="Slack-Lato"/>
              </a:rPr>
              <a:t>We are applying the style transfer before using the text rendering application.</a:t>
            </a: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After finishing the style transfer step, the system allows the user to enter a text to combine it with the generated logo. The user may enter some arguments to modify the text and may preview the text-image pair before committing to it.</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create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We can produce usable logos with input from the user to inject message and meaning.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shows a simplified process for logo creation, which still has room for improvement to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improve the aesthetic value, and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Time constraints didn’t allow us to produce or implement tests. With more time, we would like to produce a series of logos with the system and create a survey where we ask respondents to evaluate how closely the logos match the words picked to produce them.</a:t>
            </a:r>
          </a:p>
          <a:p>
            <a:pPr rtl="0"/>
            <a:endParaRPr lang="en-US" b="0" i="0" dirty="0">
              <a:solidFill>
                <a:srgbClr val="1D1C1D"/>
              </a:solidFill>
              <a:effectLst/>
              <a:latin typeface="Slack-Lato"/>
            </a:endParaRPr>
          </a:p>
          <a:p>
            <a:pPr rtl="0"/>
            <a:r>
              <a:rPr lang="en-US" b="0" i="0" dirty="0">
                <a:solidFill>
                  <a:srgbClr val="1D1C1D"/>
                </a:solidFill>
                <a:effectLst/>
                <a:latin typeface="Slack-Lato"/>
              </a:rPr>
              <a:t>The style transfer algorithm is computationally expensive and time consuming. The algorithm relies on </a:t>
            </a:r>
            <a:r>
              <a:rPr lang="en-US" b="0" i="0" dirty="0" err="1">
                <a:solidFill>
                  <a:srgbClr val="1D1C1D"/>
                </a:solidFill>
                <a:effectLst/>
                <a:latin typeface="Slack-Lato"/>
              </a:rPr>
              <a:t>Tensorflow</a:t>
            </a:r>
            <a:r>
              <a:rPr lang="en-US" b="0" i="0" dirty="0">
                <a:solidFill>
                  <a:srgbClr val="1D1C1D"/>
                </a:solidFill>
                <a:effectLst/>
                <a:latin typeface="Slack-Lato"/>
              </a:rPr>
              <a:t>, which only provides Nvidia GPU support, so we had to use CPU processing. We'd like to explore other options to speed up the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Most designers start their design process with a </a:t>
            </a:r>
            <a:r>
              <a:rPr lang="en-US" b="0" i="0" dirty="0" err="1">
                <a:solidFill>
                  <a:srgbClr val="1D1C1D"/>
                </a:solidFill>
                <a:effectLst/>
                <a:latin typeface="Slack-Lato"/>
              </a:rPr>
              <a:t>moodboard</a:t>
            </a:r>
            <a:r>
              <a:rPr lang="en-US" b="0" i="0" dirty="0">
                <a:solidFill>
                  <a:srgbClr val="1D1C1D"/>
                </a:solidFill>
                <a:effectLst/>
                <a:latin typeface="Slack-Lato"/>
              </a:rPr>
              <a:t>—a collection of images arranged on a page to summarize their visual research. A future iteration of our research could take a </a:t>
            </a:r>
            <a:r>
              <a:rPr lang="en-US" b="0" i="0" dirty="0" err="1">
                <a:solidFill>
                  <a:srgbClr val="1D1C1D"/>
                </a:solidFill>
                <a:effectLst/>
                <a:latin typeface="Slack-Lato"/>
              </a:rPr>
              <a:t>moodboard</a:t>
            </a:r>
            <a:r>
              <a:rPr lang="en-US" b="0" i="0" dirty="0">
                <a:solidFill>
                  <a:srgbClr val="1D1C1D"/>
                </a:solidFill>
                <a:effectLst/>
                <a:latin typeface="Slack-Lato"/>
              </a:rPr>
              <a:t> as input, taking us get closer to the design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Our system uses a limited number of typefaces, and each run produces a single variant. This paper can be expanded by iterating various layouts with different typefaces.</a:t>
            </a:r>
          </a:p>
          <a:p>
            <a:pPr rtl="0"/>
            <a:endParaRPr lang="en-US" b="0" i="0" dirty="0">
              <a:solidFill>
                <a:srgbClr val="1D1C1D"/>
              </a:solidFill>
              <a:effectLst/>
              <a:latin typeface="Slack-Lato"/>
            </a:endParaRPr>
          </a:p>
          <a:p>
            <a:pPr rtl="0"/>
            <a:r>
              <a:rPr lang="en-US" b="0" i="0" dirty="0">
                <a:solidFill>
                  <a:srgbClr val="1D1C1D"/>
                </a:solidFill>
                <a:effectLst/>
                <a:latin typeface="Slack-Lato"/>
              </a:rPr>
              <a:t>Since our focus with this paper was to produce a prototype, we leveraged pre-trained datasets for images and synonyms. Given more time and resources, it would be helpful to produce a custom dataset.</a:t>
            </a:r>
          </a:p>
          <a:p>
            <a:pPr rtl="0"/>
            <a:endParaRPr lang="en-US" b="0" i="0" dirty="0">
              <a:solidFill>
                <a:srgbClr val="1D1C1D"/>
              </a:solidFill>
              <a:effectLst/>
              <a:latin typeface="Slack-Lato"/>
            </a:endParaRPr>
          </a:p>
          <a:p>
            <a:pPr rtl="0"/>
            <a:r>
              <a:rPr lang="en-US" b="0" i="0" dirty="0">
                <a:solidFill>
                  <a:srgbClr val="1D1C1D"/>
                </a:solidFill>
                <a:effectLst/>
                <a:latin typeface="Slack-Lato"/>
              </a:rPr>
              <a:t>In our system, the color comes from the style, and if the user wants to select color, they can manually specify the color for text. Since color selection and application are two complex topics we decided to save that for a later iteration.</a:t>
            </a:r>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Using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found that the results are underwhelming and they don’t approximate the logo design process. These applications focus exclusively on form and lack any input to inform the messaging, content or symbolic meaning. There are also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to discuss the client and their needs and produce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sketches and logos, including different combinations of images and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designer presents a few options and the client select their top choices.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 gross oversimplification, but it’s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the UI allows the user to review the content and style images before the style transfer, and preview the text and image combination before committing to it.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run several times, it can produce multiple variations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While both these papers produce interesting images, they focus exclusively on form, and the resulting images are low quality,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not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This paper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leverage style transfer in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that our process approximates a simplified version of the process used by designers—the 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We are leveraging pre-trained image sets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which is a dataset of 3D models and ImageNet which is a large labeled image dataset used for computer vision research.</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use WordNet, a database of English words grouped into of synonyms sets, to do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current options focus on form. </a:t>
            </a:r>
          </a:p>
          <a:p>
            <a:pPr rtl="0"/>
            <a:r>
              <a:rPr lang="en-US" sz="1200" b="0" i="0" u="none" strike="noStrike" kern="1200" dirty="0">
                <a:solidFill>
                  <a:schemeClr val="tx1"/>
                </a:solidFill>
                <a:effectLst/>
                <a:latin typeface="+mn-lt"/>
                <a:ea typeface="+mn-ea"/>
                <a:cs typeface="+mn-cs"/>
              </a:rPr>
              <a:t>Finally, we introduced a text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2.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jp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3.jp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6.jp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6" name="Audio 5">
            <a:hlinkClick r:id="" action="ppaction://media"/>
            <a:extLst>
              <a:ext uri="{FF2B5EF4-FFF2-40B4-BE49-F238E27FC236}">
                <a16:creationId xmlns:a16="http://schemas.microsoft.com/office/drawing/2014/main" id="{A80C32E9-8D68-4F91-A2DC-C0195BEEF71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xmlns:p14="http://schemas.microsoft.com/office/powerpoint/2010/main">
    <mc:Choice Requires="p14">
      <p:transition spd="slow" p14:dur="2000" advTm="9299"/>
    </mc:Choice>
    <mc:Fallback xmlns="">
      <p:transition spd="slow" advTm="9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5" name="Audio 4">
            <a:hlinkClick r:id="" action="ppaction://media"/>
            <a:extLst>
              <a:ext uri="{FF2B5EF4-FFF2-40B4-BE49-F238E27FC236}">
                <a16:creationId xmlns:a16="http://schemas.microsoft.com/office/drawing/2014/main" id="{E03B531C-A2D0-4F9C-8C2F-DD2C1F9A95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xmlns:p14="http://schemas.microsoft.com/office/powerpoint/2010/main">
    <mc:Choice Requires="p14">
      <p:transition spd="slow" p14:dur="2000" advTm="35489"/>
    </mc:Choice>
    <mc:Fallback xmlns="">
      <p:transition spd="slow" advTm="35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5" name="Audio 4">
            <a:hlinkClick r:id="" action="ppaction://media"/>
            <a:extLst>
              <a:ext uri="{FF2B5EF4-FFF2-40B4-BE49-F238E27FC236}">
                <a16:creationId xmlns:a16="http://schemas.microsoft.com/office/drawing/2014/main" id="{503B2C32-16EB-4BAA-B61A-6C1EEA1C61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xmlns:p14="http://schemas.microsoft.com/office/powerpoint/2010/main">
    <mc:Choice Requires="p14">
      <p:transition spd="slow" p14:dur="2000" advTm="39901"/>
    </mc:Choice>
    <mc:Fallback xmlns="">
      <p:transition spd="slow" advTm="39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5" name="Audio 4">
            <a:hlinkClick r:id="" action="ppaction://media"/>
            <a:extLst>
              <a:ext uri="{FF2B5EF4-FFF2-40B4-BE49-F238E27FC236}">
                <a16:creationId xmlns:a16="http://schemas.microsoft.com/office/drawing/2014/main" id="{2A5B4E2E-6DDE-4776-988F-2685D977915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xmlns:p14="http://schemas.microsoft.com/office/powerpoint/2010/main">
    <mc:Choice Requires="p14">
      <p:transition spd="slow" p14:dur="2000" advTm="48376"/>
    </mc:Choice>
    <mc:Fallback xmlns="">
      <p:transition spd="slow" advTm="48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5"/>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pic>
        <p:nvPicPr>
          <p:cNvPr id="3" name="Audio 2">
            <a:hlinkClick r:id="" action="ppaction://media"/>
            <a:extLst>
              <a:ext uri="{FF2B5EF4-FFF2-40B4-BE49-F238E27FC236}">
                <a16:creationId xmlns:a16="http://schemas.microsoft.com/office/drawing/2014/main" id="{F96328BB-7632-49AC-91F4-41228C0EBA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0391642"/>
      </p:ext>
    </p:extLst>
  </p:cSld>
  <p:clrMapOvr>
    <a:masterClrMapping/>
  </p:clrMapOvr>
  <mc:AlternateContent xmlns:mc="http://schemas.openxmlformats.org/markup-compatibility/2006" xmlns:p14="http://schemas.microsoft.com/office/powerpoint/2010/main">
    <mc:Choice Requires="p14">
      <p:transition spd="slow" p14:dur="2000" advTm="12571"/>
    </mc:Choice>
    <mc:Fallback xmlns="">
      <p:transition spd="slow" advTm="12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5"/>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pic>
        <p:nvPicPr>
          <p:cNvPr id="3" name="Audio 2">
            <a:hlinkClick r:id="" action="ppaction://media"/>
            <a:extLst>
              <a:ext uri="{FF2B5EF4-FFF2-40B4-BE49-F238E27FC236}">
                <a16:creationId xmlns:a16="http://schemas.microsoft.com/office/drawing/2014/main" id="{50821EEC-F26C-408A-9B14-FC9F106436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95690068"/>
      </p:ext>
    </p:extLst>
  </p:cSld>
  <p:clrMapOvr>
    <a:masterClrMapping/>
  </p:clrMapOvr>
  <mc:AlternateContent xmlns:mc="http://schemas.openxmlformats.org/markup-compatibility/2006" xmlns:p14="http://schemas.microsoft.com/office/powerpoint/2010/main">
    <mc:Choice Requires="p14">
      <p:transition spd="slow" p14:dur="2000" advTm="35656"/>
    </mc:Choice>
    <mc:Fallback xmlns="">
      <p:transition spd="slow" advTm="35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5"/>
          <a:stretch>
            <a:fillRect/>
          </a:stretch>
        </p:blipFill>
        <p:spPr>
          <a:xfrm>
            <a:off x="6464300" y="1197247"/>
            <a:ext cx="4037012" cy="4152355"/>
          </a:xfrm>
        </p:spPr>
      </p:pic>
      <p:pic>
        <p:nvPicPr>
          <p:cNvPr id="3" name="Audio 2">
            <a:hlinkClick r:id="" action="ppaction://media"/>
            <a:extLst>
              <a:ext uri="{FF2B5EF4-FFF2-40B4-BE49-F238E27FC236}">
                <a16:creationId xmlns:a16="http://schemas.microsoft.com/office/drawing/2014/main" id="{4BB81EA6-FF9C-4AC7-AD84-FFB5BC76B6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92598751"/>
      </p:ext>
    </p:extLst>
  </p:cSld>
  <p:clrMapOvr>
    <a:masterClrMapping/>
  </p:clrMapOvr>
  <mc:AlternateContent xmlns:mc="http://schemas.openxmlformats.org/markup-compatibility/2006" xmlns:p14="http://schemas.microsoft.com/office/powerpoint/2010/main">
    <mc:Choice Requires="p14">
      <p:transition spd="slow" p14:dur="2000" advTm="47587"/>
    </mc:Choice>
    <mc:Fallback xmlns="">
      <p:transition spd="slow" advTm="47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5"/>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6"/>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pic>
        <p:nvPicPr>
          <p:cNvPr id="3" name="Audio 2">
            <a:hlinkClick r:id="" action="ppaction://media"/>
            <a:extLst>
              <a:ext uri="{FF2B5EF4-FFF2-40B4-BE49-F238E27FC236}">
                <a16:creationId xmlns:a16="http://schemas.microsoft.com/office/drawing/2014/main" id="{43AF4387-7817-49A7-822F-E700F4C647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4622083"/>
      </p:ext>
    </p:extLst>
  </p:cSld>
  <p:clrMapOvr>
    <a:masterClrMapping/>
  </p:clrMapOvr>
  <mc:AlternateContent xmlns:mc="http://schemas.openxmlformats.org/markup-compatibility/2006" xmlns:p14="http://schemas.microsoft.com/office/powerpoint/2010/main">
    <mc:Choice Requires="p14">
      <p:transition spd="slow" p14:dur="2000" advTm="11805"/>
    </mc:Choice>
    <mc:Fallback xmlns="">
      <p:transition spd="slow" advTm="11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5"/>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6"/>
          <a:stretch>
            <a:fillRect/>
          </a:stretch>
        </p:blipFill>
        <p:spPr>
          <a:xfrm>
            <a:off x="6557319" y="3175642"/>
            <a:ext cx="4593520" cy="3525837"/>
          </a:xfrm>
          <a:prstGeom prst="rect">
            <a:avLst/>
          </a:prstGeom>
        </p:spPr>
      </p:pic>
      <p:pic>
        <p:nvPicPr>
          <p:cNvPr id="3" name="Audio 2">
            <a:hlinkClick r:id="" action="ppaction://media"/>
            <a:extLst>
              <a:ext uri="{FF2B5EF4-FFF2-40B4-BE49-F238E27FC236}">
                <a16:creationId xmlns:a16="http://schemas.microsoft.com/office/drawing/2014/main" id="{8EF0F79A-4560-489F-9D2E-0F63A7DA37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8665988"/>
      </p:ext>
    </p:extLst>
  </p:cSld>
  <p:clrMapOvr>
    <a:masterClrMapping/>
  </p:clrMapOvr>
  <mc:AlternateContent xmlns:mc="http://schemas.openxmlformats.org/markup-compatibility/2006" xmlns:p14="http://schemas.microsoft.com/office/powerpoint/2010/main">
    <mc:Choice Requires="p14">
      <p:transition spd="slow" p14:dur="2000" advTm="9837"/>
    </mc:Choice>
    <mc:Fallback xmlns="">
      <p:transition spd="slow" advTm="9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5"/>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6"/>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7"/>
          <a:stretch>
            <a:fillRect/>
          </a:stretch>
        </p:blipFill>
        <p:spPr>
          <a:xfrm>
            <a:off x="9175594" y="3058815"/>
            <a:ext cx="2834421" cy="3260896"/>
          </a:xfrm>
          <a:prstGeom prst="rect">
            <a:avLst/>
          </a:prstGeom>
        </p:spPr>
      </p:pic>
      <p:pic>
        <p:nvPicPr>
          <p:cNvPr id="3" name="Audio 2">
            <a:hlinkClick r:id="" action="ppaction://media"/>
            <a:extLst>
              <a:ext uri="{FF2B5EF4-FFF2-40B4-BE49-F238E27FC236}">
                <a16:creationId xmlns:a16="http://schemas.microsoft.com/office/drawing/2014/main" id="{A25ACCD6-6F35-4C64-B43B-D7F17E1DC32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23297063"/>
      </p:ext>
    </p:extLst>
  </p:cSld>
  <p:clrMapOvr>
    <a:masterClrMapping/>
  </p:clrMapOvr>
  <mc:AlternateContent xmlns:mc="http://schemas.openxmlformats.org/markup-compatibility/2006" xmlns:p14="http://schemas.microsoft.com/office/powerpoint/2010/main">
    <mc:Choice Requires="p14">
      <p:transition spd="slow" p14:dur="2000" advTm="16960"/>
    </mc:Choice>
    <mc:Fallback xmlns="">
      <p:transition spd="slow" advTm="16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5"/>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6"/>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7"/>
          <a:stretch>
            <a:fillRect/>
          </a:stretch>
        </p:blipFill>
        <p:spPr>
          <a:xfrm>
            <a:off x="4193947" y="2485796"/>
            <a:ext cx="2658057" cy="3329216"/>
          </a:xfrm>
          <a:prstGeom prst="rect">
            <a:avLst/>
          </a:prstGeom>
        </p:spPr>
      </p:pic>
      <p:pic>
        <p:nvPicPr>
          <p:cNvPr id="3" name="Audio 2">
            <a:hlinkClick r:id="" action="ppaction://media"/>
            <a:extLst>
              <a:ext uri="{FF2B5EF4-FFF2-40B4-BE49-F238E27FC236}">
                <a16:creationId xmlns:a16="http://schemas.microsoft.com/office/drawing/2014/main" id="{B84F3A87-CE6F-4888-A862-70EACC1FBC0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2196989"/>
      </p:ext>
    </p:extLst>
  </p:cSld>
  <p:clrMapOvr>
    <a:masterClrMapping/>
  </p:clrMapOvr>
  <mc:AlternateContent xmlns:mc="http://schemas.openxmlformats.org/markup-compatibility/2006" xmlns:p14="http://schemas.microsoft.com/office/powerpoint/2010/main">
    <mc:Choice Requires="p14">
      <p:transition spd="slow" p14:dur="2000" advTm="28082"/>
    </mc:Choice>
    <mc:Fallback xmlns="">
      <p:transition spd="slow" advTm="28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6" name="Audio 5">
            <a:hlinkClick r:id="" action="ppaction://media"/>
            <a:extLst>
              <a:ext uri="{FF2B5EF4-FFF2-40B4-BE49-F238E27FC236}">
                <a16:creationId xmlns:a16="http://schemas.microsoft.com/office/drawing/2014/main" id="{40F6A6B0-B4E4-42C9-BADF-16F551E67F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xmlns:p14="http://schemas.microsoft.com/office/powerpoint/2010/main">
    <mc:Choice Requires="p14">
      <p:transition spd="slow" p14:dur="2000" advTm="1496"/>
    </mc:Choice>
    <mc:Fallback xmlns="">
      <p:transition spd="slow" advTm="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5"/>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6"/>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7"/>
          <a:stretch>
            <a:fillRect/>
          </a:stretch>
        </p:blipFill>
        <p:spPr>
          <a:xfrm>
            <a:off x="7881108" y="2487168"/>
            <a:ext cx="3472692" cy="3154680"/>
          </a:xfrm>
          <a:prstGeom prst="rect">
            <a:avLst/>
          </a:prstGeom>
        </p:spPr>
      </p:pic>
      <p:pic>
        <p:nvPicPr>
          <p:cNvPr id="3" name="Audio 2">
            <a:hlinkClick r:id="" action="ppaction://media"/>
            <a:extLst>
              <a:ext uri="{FF2B5EF4-FFF2-40B4-BE49-F238E27FC236}">
                <a16:creationId xmlns:a16="http://schemas.microsoft.com/office/drawing/2014/main" id="{9266ACD5-C0FF-4EE6-A6A4-CE6AC18DBD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68468590"/>
      </p:ext>
    </p:extLst>
  </p:cSld>
  <p:clrMapOvr>
    <a:masterClrMapping/>
  </p:clrMapOvr>
  <mc:AlternateContent xmlns:mc="http://schemas.openxmlformats.org/markup-compatibility/2006" xmlns:p14="http://schemas.microsoft.com/office/powerpoint/2010/main">
    <mc:Choice Requires="p14">
      <p:transition spd="slow" p14:dur="2000" advTm="40900"/>
    </mc:Choice>
    <mc:Fallback xmlns="">
      <p:transition spd="slow" advTm="4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pic>
        <p:nvPicPr>
          <p:cNvPr id="4" name="Audio 3">
            <a:hlinkClick r:id="" action="ppaction://media"/>
            <a:extLst>
              <a:ext uri="{FF2B5EF4-FFF2-40B4-BE49-F238E27FC236}">
                <a16:creationId xmlns:a16="http://schemas.microsoft.com/office/drawing/2014/main" id="{E7313FD2-7526-4694-AB58-0E015FC1C5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2776493"/>
      </p:ext>
    </p:extLst>
  </p:cSld>
  <p:clrMapOvr>
    <a:masterClrMapping/>
  </p:clrMapOvr>
  <mc:AlternateContent xmlns:mc="http://schemas.openxmlformats.org/markup-compatibility/2006" xmlns:p14="http://schemas.microsoft.com/office/powerpoint/2010/main">
    <mc:Choice Requires="p14">
      <p:transition spd="slow" p14:dur="2000" advTm="25180"/>
    </mc:Choice>
    <mc:Fallback xmlns="">
      <p:transition spd="slow" advTm="2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pic>
        <p:nvPicPr>
          <p:cNvPr id="4" name="Audio 3">
            <a:hlinkClick r:id="" action="ppaction://media"/>
            <a:extLst>
              <a:ext uri="{FF2B5EF4-FFF2-40B4-BE49-F238E27FC236}">
                <a16:creationId xmlns:a16="http://schemas.microsoft.com/office/drawing/2014/main" id="{4EA4605E-152B-4F12-ABB1-7F24E84469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90507781"/>
      </p:ext>
    </p:extLst>
  </p:cSld>
  <p:clrMapOvr>
    <a:masterClrMapping/>
  </p:clrMapOvr>
  <mc:AlternateContent xmlns:mc="http://schemas.openxmlformats.org/markup-compatibility/2006" xmlns:p14="http://schemas.microsoft.com/office/powerpoint/2010/main">
    <mc:Choice Requires="p14">
      <p:transition spd="slow" p14:dur="2000" advTm="26271"/>
    </mc:Choice>
    <mc:Fallback xmlns="">
      <p:transition spd="slow" advTm="26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pic>
        <p:nvPicPr>
          <p:cNvPr id="4" name="Audio 3">
            <a:hlinkClick r:id="" action="ppaction://media"/>
            <a:extLst>
              <a:ext uri="{FF2B5EF4-FFF2-40B4-BE49-F238E27FC236}">
                <a16:creationId xmlns:a16="http://schemas.microsoft.com/office/drawing/2014/main" id="{25D46C21-CFB0-4999-923D-2D92783AA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9633490"/>
      </p:ext>
    </p:extLst>
  </p:cSld>
  <p:clrMapOvr>
    <a:masterClrMapping/>
  </p:clrMapOvr>
  <mc:AlternateContent xmlns:mc="http://schemas.openxmlformats.org/markup-compatibility/2006" xmlns:p14="http://schemas.microsoft.com/office/powerpoint/2010/main">
    <mc:Choice Requires="p14">
      <p:transition spd="slow" p14:dur="2000" advTm="89522"/>
    </mc:Choice>
    <mc:Fallback xmlns="">
      <p:transition spd="slow" advTm="89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pic>
        <p:nvPicPr>
          <p:cNvPr id="4" name="Audio 3">
            <a:hlinkClick r:id="" action="ppaction://media"/>
            <a:extLst>
              <a:ext uri="{FF2B5EF4-FFF2-40B4-BE49-F238E27FC236}">
                <a16:creationId xmlns:a16="http://schemas.microsoft.com/office/drawing/2014/main" id="{39C59644-41B0-4823-ABB2-5E242E4F9C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25532727"/>
      </p:ext>
    </p:extLst>
  </p:cSld>
  <p:clrMapOvr>
    <a:masterClrMapping/>
  </p:clrMapOvr>
  <mc:AlternateContent xmlns:mc="http://schemas.openxmlformats.org/markup-compatibility/2006" xmlns:p14="http://schemas.microsoft.com/office/powerpoint/2010/main">
    <mc:Choice Requires="p14">
      <p:transition spd="slow" p14:dur="2000" advTm="5582"/>
    </mc:Choice>
    <mc:Fallback xmlns="">
      <p:transition spd="slow" advTm="5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6" name="Audio 5">
            <a:hlinkClick r:id="" action="ppaction://media"/>
            <a:extLst>
              <a:ext uri="{FF2B5EF4-FFF2-40B4-BE49-F238E27FC236}">
                <a16:creationId xmlns:a16="http://schemas.microsoft.com/office/drawing/2014/main" id="{7C9FC9A7-13FE-40D0-A3D6-0DF552BBDC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xmlns:p14="http://schemas.microsoft.com/office/powerpoint/2010/main">
    <mc:Choice Requires="p14">
      <p:transition spd="slow" p14:dur="2000" advTm="44522"/>
    </mc:Choice>
    <mc:Fallback xmlns="">
      <p:transition spd="slow" advTm="44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7" name="Audio 6">
            <a:hlinkClick r:id="" action="ppaction://media"/>
            <a:extLst>
              <a:ext uri="{FF2B5EF4-FFF2-40B4-BE49-F238E27FC236}">
                <a16:creationId xmlns:a16="http://schemas.microsoft.com/office/drawing/2014/main" id="{FB9F5D0C-B5CD-4D7F-808A-E3468C17F8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xmlns:p14="http://schemas.microsoft.com/office/powerpoint/2010/main">
    <mc:Choice Requires="p14">
      <p:transition spd="slow" p14:dur="2000" advTm="33121"/>
    </mc:Choice>
    <mc:Fallback xmlns="">
      <p:transition spd="slow" advTm="3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6" name="Audio 5">
            <a:hlinkClick r:id="" action="ppaction://media"/>
            <a:extLst>
              <a:ext uri="{FF2B5EF4-FFF2-40B4-BE49-F238E27FC236}">
                <a16:creationId xmlns:a16="http://schemas.microsoft.com/office/drawing/2014/main" id="{48837133-BCD1-4413-96AD-7454747C33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xmlns:p14="http://schemas.microsoft.com/office/powerpoint/2010/main">
    <mc:Choice Requires="p14">
      <p:transition spd="slow" p14:dur="2000" advTm="36070"/>
    </mc:Choice>
    <mc:Fallback xmlns="">
      <p:transition spd="slow" advTm="36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3" name="Audio 2">
            <a:hlinkClick r:id="" action="ppaction://media"/>
            <a:extLst>
              <a:ext uri="{FF2B5EF4-FFF2-40B4-BE49-F238E27FC236}">
                <a16:creationId xmlns:a16="http://schemas.microsoft.com/office/drawing/2014/main" id="{229C3FEE-E6BE-4647-8085-CB7803F6A3B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xmlns:p14="http://schemas.microsoft.com/office/powerpoint/2010/main">
    <mc:Choice Requires="p14">
      <p:transition spd="slow" p14:dur="2000" advTm="73292"/>
    </mc:Choice>
    <mc:Fallback xmlns="">
      <p:transition spd="slow" advTm="7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5" name="Audio 4">
            <a:hlinkClick r:id="" action="ppaction://media"/>
            <a:extLst>
              <a:ext uri="{FF2B5EF4-FFF2-40B4-BE49-F238E27FC236}">
                <a16:creationId xmlns:a16="http://schemas.microsoft.com/office/drawing/2014/main" id="{708252DB-2008-4437-BF41-5C81017B712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xmlns:p14="http://schemas.microsoft.com/office/powerpoint/2010/main">
    <mc:Choice Requires="p14">
      <p:transition spd="slow" p14:dur="2000" advTm="39623"/>
    </mc:Choice>
    <mc:Fallback xmlns="">
      <p:transition spd="slow" advTm="3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5" name="Audio 4">
            <a:hlinkClick r:id="" action="ppaction://media"/>
            <a:extLst>
              <a:ext uri="{FF2B5EF4-FFF2-40B4-BE49-F238E27FC236}">
                <a16:creationId xmlns:a16="http://schemas.microsoft.com/office/drawing/2014/main" id="{815AB1E5-346A-4841-A0B2-E5EA00E15F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xmlns:p14="http://schemas.microsoft.com/office/powerpoint/2010/main">
    <mc:Choice Requires="p14">
      <p:transition spd="slow" p14:dur="2000" advTm="75149"/>
    </mc:Choice>
    <mc:Fallback xmlns="">
      <p:transition spd="slow" advTm="7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5" name="Audio 4">
            <a:hlinkClick r:id="" action="ppaction://media"/>
            <a:extLst>
              <a:ext uri="{FF2B5EF4-FFF2-40B4-BE49-F238E27FC236}">
                <a16:creationId xmlns:a16="http://schemas.microsoft.com/office/drawing/2014/main" id="{15C7730C-A5FB-46E2-A15C-B8EAC4617C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xmlns:p14="http://schemas.microsoft.com/office/powerpoint/2010/main">
    <mc:Choice Requires="p14">
      <p:transition spd="slow" p14:dur="2000" advTm="3167"/>
    </mc:Choice>
    <mc:Fallback xmlns="">
      <p:transition spd="slow" advTm="3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8"/>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701</TotalTime>
  <Words>3941</Words>
  <Application>Microsoft Office PowerPoint</Application>
  <PresentationFormat>Widescreen</PresentationFormat>
  <Paragraphs>274</Paragraphs>
  <Slides>24</Slides>
  <Notes>24</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Sabon Next LT</vt:lpstr>
      <vt:lpstr>Slack-Lato</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178</cp:revision>
  <dcterms:created xsi:type="dcterms:W3CDTF">2021-06-01T23:34:51Z</dcterms:created>
  <dcterms:modified xsi:type="dcterms:W3CDTF">2021-06-03T03:51:27Z</dcterms:modified>
</cp:coreProperties>
</file>